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J&#228;&#228;linj&#228;rven%20v&#228;riarvoja%20250818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irger\OneDrive\Tiedostot\J&#228;&#228;linj&#228;rvi\Vesitutkimukset\2017\Kooste%202017%20grafiikk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chart>
    <c:plotArea>
      <c:layout/>
      <c:barChart>
        <c:barDir val="col"/>
        <c:grouping val="clustered"/>
        <c:ser>
          <c:idx val="0"/>
          <c:order val="0"/>
          <c:trendline>
            <c:trendlineType val="linear"/>
          </c:trendline>
          <c:cat>
            <c:numRef>
              <c:f>Taul1!$E$34:$E$60</c:f>
              <c:numCache>
                <c:formatCode>d/m/yyyy</c:formatCode>
                <c:ptCount val="27"/>
                <c:pt idx="0">
                  <c:v>41443</c:v>
                </c:pt>
                <c:pt idx="1">
                  <c:v>41479</c:v>
                </c:pt>
                <c:pt idx="2">
                  <c:v>41514</c:v>
                </c:pt>
                <c:pt idx="3">
                  <c:v>42177</c:v>
                </c:pt>
                <c:pt idx="4">
                  <c:v>42193</c:v>
                </c:pt>
                <c:pt idx="5">
                  <c:v>42208</c:v>
                </c:pt>
                <c:pt idx="6">
                  <c:v>42228</c:v>
                </c:pt>
                <c:pt idx="7">
                  <c:v>42242</c:v>
                </c:pt>
                <c:pt idx="8">
                  <c:v>42261</c:v>
                </c:pt>
                <c:pt idx="9">
                  <c:v>42534</c:v>
                </c:pt>
                <c:pt idx="10">
                  <c:v>42549</c:v>
                </c:pt>
                <c:pt idx="11">
                  <c:v>42565</c:v>
                </c:pt>
                <c:pt idx="12">
                  <c:v>42577</c:v>
                </c:pt>
                <c:pt idx="13">
                  <c:v>42597</c:v>
                </c:pt>
                <c:pt idx="14">
                  <c:v>42614</c:v>
                </c:pt>
                <c:pt idx="15">
                  <c:v>42908</c:v>
                </c:pt>
                <c:pt idx="16">
                  <c:v>42928</c:v>
                </c:pt>
                <c:pt idx="17">
                  <c:v>42942</c:v>
                </c:pt>
                <c:pt idx="18">
                  <c:v>42956</c:v>
                </c:pt>
                <c:pt idx="19">
                  <c:v>42969</c:v>
                </c:pt>
                <c:pt idx="20">
                  <c:v>42989</c:v>
                </c:pt>
                <c:pt idx="21">
                  <c:v>43269</c:v>
                </c:pt>
                <c:pt idx="22">
                  <c:v>43290</c:v>
                </c:pt>
                <c:pt idx="23">
                  <c:v>43306</c:v>
                </c:pt>
                <c:pt idx="24">
                  <c:v>43312</c:v>
                </c:pt>
                <c:pt idx="25">
                  <c:v>43327</c:v>
                </c:pt>
                <c:pt idx="26">
                  <c:v>43367</c:v>
                </c:pt>
              </c:numCache>
            </c:numRef>
          </c:cat>
          <c:val>
            <c:numRef>
              <c:f>Taul1!$F$34:$F$60</c:f>
              <c:numCache>
                <c:formatCode>General</c:formatCode>
                <c:ptCount val="27"/>
                <c:pt idx="0">
                  <c:v>450</c:v>
                </c:pt>
                <c:pt idx="1">
                  <c:v>400</c:v>
                </c:pt>
                <c:pt idx="2">
                  <c:v>300</c:v>
                </c:pt>
                <c:pt idx="3">
                  <c:v>160</c:v>
                </c:pt>
                <c:pt idx="4">
                  <c:v>270</c:v>
                </c:pt>
                <c:pt idx="5">
                  <c:v>300</c:v>
                </c:pt>
                <c:pt idx="6">
                  <c:v>420</c:v>
                </c:pt>
                <c:pt idx="7">
                  <c:v>450</c:v>
                </c:pt>
                <c:pt idx="8">
                  <c:v>420</c:v>
                </c:pt>
                <c:pt idx="9">
                  <c:v>180</c:v>
                </c:pt>
                <c:pt idx="10">
                  <c:v>220</c:v>
                </c:pt>
                <c:pt idx="11">
                  <c:v>250</c:v>
                </c:pt>
                <c:pt idx="12">
                  <c:v>330</c:v>
                </c:pt>
                <c:pt idx="13">
                  <c:v>350</c:v>
                </c:pt>
                <c:pt idx="14">
                  <c:v>300</c:v>
                </c:pt>
                <c:pt idx="15">
                  <c:v>300</c:v>
                </c:pt>
                <c:pt idx="16">
                  <c:v>170</c:v>
                </c:pt>
                <c:pt idx="17">
                  <c:v>180</c:v>
                </c:pt>
                <c:pt idx="18">
                  <c:v>220</c:v>
                </c:pt>
                <c:pt idx="19">
                  <c:v>220</c:v>
                </c:pt>
                <c:pt idx="20">
                  <c:v>270</c:v>
                </c:pt>
                <c:pt idx="21">
                  <c:v>220</c:v>
                </c:pt>
                <c:pt idx="22">
                  <c:v>210</c:v>
                </c:pt>
                <c:pt idx="23">
                  <c:v>220</c:v>
                </c:pt>
                <c:pt idx="24">
                  <c:v>260</c:v>
                </c:pt>
                <c:pt idx="25">
                  <c:v>240</c:v>
                </c:pt>
                <c:pt idx="26">
                  <c:v>260</c:v>
                </c:pt>
              </c:numCache>
            </c:numRef>
          </c:val>
        </c:ser>
        <c:axId val="117146368"/>
        <c:axId val="117148288"/>
      </c:barChart>
      <c:catAx>
        <c:axId val="117146368"/>
        <c:scaling>
          <c:orientation val="minMax"/>
        </c:scaling>
        <c:axPos val="b"/>
        <c:numFmt formatCode="d/m/yyyy" sourceLinked="1"/>
        <c:tickLblPos val="nextTo"/>
        <c:crossAx val="117148288"/>
        <c:crosses val="autoZero"/>
        <c:lblAlgn val="ctr"/>
        <c:lblOffset val="100"/>
      </c:catAx>
      <c:valAx>
        <c:axId val="117148288"/>
        <c:scaling>
          <c:orientation val="minMax"/>
        </c:scaling>
        <c:axPos val="l"/>
        <c:majorGridlines/>
        <c:numFmt formatCode="General" sourceLinked="1"/>
        <c:tickLblPos val="nextTo"/>
        <c:crossAx val="117146368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cat>
            <c:numRef>
              <c:f>Korteoja!$A$6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Korteoja!$C$6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</c:ser>
        <c:ser>
          <c:idx val="1"/>
          <c:order val="1"/>
          <c:spPr>
            <a:solidFill>
              <a:schemeClr val="accent3">
                <a:lumMod val="75000"/>
              </a:schemeClr>
            </a:solidFill>
          </c:spPr>
          <c:cat>
            <c:numRef>
              <c:f>Korteoja!$A$6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Korteoja!$H$6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axId val="126666240"/>
        <c:axId val="126667776"/>
      </c:barChart>
      <c:dateAx>
        <c:axId val="126666240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26667776"/>
        <c:crosses val="autoZero"/>
        <c:auto val="1"/>
        <c:lblOffset val="100"/>
      </c:dateAx>
      <c:valAx>
        <c:axId val="126667776"/>
        <c:scaling>
          <c:orientation val="minMax"/>
        </c:scaling>
        <c:axPos val="l"/>
        <c:majorGridlines/>
        <c:numFmt formatCode="General" sourceLinked="1"/>
        <c:tickLblPos val="nextTo"/>
        <c:crossAx val="126666240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cat>
            <c:numRef>
              <c:f>Kalamäki!$A$6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Kalamäki!$K$6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cat>
            <c:numRef>
              <c:f>Kalamäki!$A$6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Kalamäki!$P$6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axId val="127587840"/>
        <c:axId val="129001344"/>
      </c:barChart>
      <c:dateAx>
        <c:axId val="127587840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29001344"/>
        <c:crosses val="autoZero"/>
        <c:auto val="1"/>
        <c:lblOffset val="100"/>
      </c:dateAx>
      <c:valAx>
        <c:axId val="129001344"/>
        <c:scaling>
          <c:orientation val="minMax"/>
          <c:max val="10"/>
        </c:scaling>
        <c:axPos val="l"/>
        <c:majorGridlines/>
        <c:numFmt formatCode="General" sourceLinked="1"/>
        <c:tickLblPos val="nextTo"/>
        <c:crossAx val="127587840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cat>
            <c:numRef>
              <c:f>Korteoja!$A$8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Korteoja!$C$8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</c:ser>
        <c:ser>
          <c:idx val="1"/>
          <c:order val="1"/>
          <c:spPr>
            <a:solidFill>
              <a:schemeClr val="accent3">
                <a:lumMod val="75000"/>
              </a:schemeClr>
            </a:solidFill>
          </c:spPr>
          <c:cat>
            <c:numRef>
              <c:f>Korteoja!$A$8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Korteoja!$H$8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axId val="162014720"/>
        <c:axId val="162038912"/>
      </c:barChart>
      <c:dateAx>
        <c:axId val="162014720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62038912"/>
        <c:crosses val="autoZero"/>
        <c:auto val="1"/>
        <c:lblOffset val="100"/>
      </c:dateAx>
      <c:valAx>
        <c:axId val="162038912"/>
        <c:scaling>
          <c:orientation val="minMax"/>
        </c:scaling>
        <c:axPos val="l"/>
        <c:majorGridlines/>
        <c:numFmt formatCode="General" sourceLinked="1"/>
        <c:tickLblPos val="nextTo"/>
        <c:crossAx val="162014720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cat>
            <c:numRef>
              <c:f>Korteoja!$A$10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Korteoja!$C$10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</c:ser>
        <c:ser>
          <c:idx val="1"/>
          <c:order val="1"/>
          <c:spPr>
            <a:solidFill>
              <a:srgbClr val="9BBB59">
                <a:lumMod val="75000"/>
              </a:srgbClr>
            </a:solidFill>
          </c:spPr>
          <c:cat>
            <c:numRef>
              <c:f>Korteoja!$A$10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Korteoja!$H$10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axId val="162465664"/>
        <c:axId val="162656640"/>
      </c:barChart>
      <c:dateAx>
        <c:axId val="162465664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62656640"/>
        <c:crosses val="autoZero"/>
        <c:auto val="1"/>
        <c:lblOffset val="100"/>
      </c:dateAx>
      <c:valAx>
        <c:axId val="162656640"/>
        <c:scaling>
          <c:orientation val="minMax"/>
        </c:scaling>
        <c:axPos val="l"/>
        <c:majorGridlines/>
        <c:numFmt formatCode="General" sourceLinked="1"/>
        <c:tickLblPos val="nextTo"/>
        <c:crossAx val="162465664"/>
        <c:crosses val="autoZero"/>
        <c:crossBetween val="between"/>
        <c:majorUnit val="10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cat>
            <c:numRef>
              <c:f>Kalamäki!$A$8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Kalamäki!$K$8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cat>
            <c:numRef>
              <c:f>Kalamäki!$A$8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Kalamäki!$P$8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axId val="86560768"/>
        <c:axId val="86562304"/>
      </c:barChart>
      <c:dateAx>
        <c:axId val="86560768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86562304"/>
        <c:crosses val="autoZero"/>
        <c:auto val="1"/>
        <c:lblOffset val="100"/>
      </c:dateAx>
      <c:valAx>
        <c:axId val="86562304"/>
        <c:scaling>
          <c:orientation val="minMax"/>
        </c:scaling>
        <c:axPos val="l"/>
        <c:majorGridlines/>
        <c:numFmt formatCode="General" sourceLinked="1"/>
        <c:tickLblPos val="nextTo"/>
        <c:crossAx val="86560768"/>
        <c:crosses val="autoZero"/>
        <c:crossBetween val="between"/>
        <c:majorUnit val="10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F79646"/>
            </a:solidFill>
          </c:spPr>
          <c:cat>
            <c:numRef>
              <c:f>Kalamäki!$A$10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Kalamäki!$K$10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cat>
            <c:numRef>
              <c:f>Kalamäki!$A$10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Kalamäki!$P$10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axId val="117163136"/>
        <c:axId val="117164672"/>
      </c:barChart>
      <c:dateAx>
        <c:axId val="117163136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17164672"/>
        <c:crosses val="autoZero"/>
        <c:auto val="1"/>
        <c:lblOffset val="100"/>
      </c:dateAx>
      <c:valAx>
        <c:axId val="117164672"/>
        <c:scaling>
          <c:orientation val="minMax"/>
        </c:scaling>
        <c:axPos val="l"/>
        <c:majorGridlines/>
        <c:numFmt formatCode="General" sourceLinked="1"/>
        <c:tickLblPos val="nextTo"/>
        <c:crossAx val="117163136"/>
        <c:crosses val="autoZero"/>
        <c:crossBetween val="between"/>
        <c:majorUnit val="10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chart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rgbClr val="C00000"/>
              </a:solidFill>
            </c:spPr>
          </c:dPt>
          <c:cat>
            <c:numRef>
              <c:f>Korteoja!$A$6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Korteoja!$D$6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</c:ser>
        <c:ser>
          <c:idx val="1"/>
          <c:order val="1"/>
          <c:spPr>
            <a:solidFill>
              <a:schemeClr val="accent3">
                <a:lumMod val="75000"/>
              </a:schemeClr>
            </a:solidFill>
          </c:spPr>
          <c:cat>
            <c:numRef>
              <c:f>Korteoja!$A$6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Korteoja!$I$6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</c:ser>
        <c:axId val="87094784"/>
        <c:axId val="87096320"/>
      </c:barChart>
      <c:dateAx>
        <c:axId val="87094784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87096320"/>
        <c:crosses val="autoZero"/>
        <c:auto val="1"/>
        <c:lblOffset val="100"/>
      </c:dateAx>
      <c:valAx>
        <c:axId val="87096320"/>
        <c:scaling>
          <c:orientation val="minMax"/>
        </c:scaling>
        <c:axPos val="l"/>
        <c:majorGridlines/>
        <c:numFmt formatCode="General" sourceLinked="1"/>
        <c:tickLblPos val="nextTo"/>
        <c:crossAx val="87094784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cat>
            <c:numRef>
              <c:f>Kalamäki!$A$6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Kalamäki!$L$6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cat>
            <c:numRef>
              <c:f>Kalamäki!$A$6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Kalamäki!$Q$6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axId val="121789440"/>
        <c:axId val="121814016"/>
      </c:barChart>
      <c:dateAx>
        <c:axId val="121789440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21814016"/>
        <c:crosses val="autoZero"/>
        <c:auto val="1"/>
        <c:lblOffset val="100"/>
      </c:dateAx>
      <c:valAx>
        <c:axId val="121814016"/>
        <c:scaling>
          <c:orientation val="minMax"/>
          <c:max val="40"/>
        </c:scaling>
        <c:axPos val="l"/>
        <c:majorGridlines/>
        <c:numFmt formatCode="General" sourceLinked="1"/>
        <c:tickLblPos val="nextTo"/>
        <c:crossAx val="121789440"/>
        <c:crosses val="autoZero"/>
        <c:crossBetween val="between"/>
        <c:majorUnit val="10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cat>
            <c:numRef>
              <c:f>Kalamäki!$A$8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Kalamäki!$L$8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cat>
            <c:numRef>
              <c:f>Kalamäki!$A$8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Kalamäki!$Q$8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axId val="129728512"/>
        <c:axId val="129730432"/>
      </c:barChart>
      <c:dateAx>
        <c:axId val="129728512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29730432"/>
        <c:crosses val="autoZero"/>
        <c:auto val="1"/>
        <c:lblOffset val="100"/>
      </c:dateAx>
      <c:valAx>
        <c:axId val="129730432"/>
        <c:scaling>
          <c:orientation val="minMax"/>
        </c:scaling>
        <c:axPos val="l"/>
        <c:majorGridlines/>
        <c:numFmt formatCode="General" sourceLinked="1"/>
        <c:tickLblPos val="nextTo"/>
        <c:crossAx val="129728512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F79646"/>
            </a:solidFill>
          </c:spPr>
          <c:cat>
            <c:numRef>
              <c:f>Kalamäki!$A$10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Kalamäki!$L$10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cat>
            <c:numRef>
              <c:f>Kalamäki!$A$10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Kalamäki!$P$10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axId val="161084928"/>
        <c:axId val="161145600"/>
      </c:barChart>
      <c:dateAx>
        <c:axId val="161084928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61145600"/>
        <c:crosses val="autoZero"/>
        <c:auto val="1"/>
        <c:lblOffset val="100"/>
      </c:dateAx>
      <c:valAx>
        <c:axId val="161145600"/>
        <c:scaling>
          <c:orientation val="minMax"/>
        </c:scaling>
        <c:axPos val="l"/>
        <c:majorGridlines/>
        <c:numFmt formatCode="General" sourceLinked="1"/>
        <c:tickLblPos val="nextTo"/>
        <c:crossAx val="161084928"/>
        <c:crosses val="autoZero"/>
        <c:crossBetween val="between"/>
      </c:valAx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cat>
            <c:numRef>
              <c:f>Korteoja!$A$8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Korteoja!$D$8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</c:ser>
        <c:ser>
          <c:idx val="1"/>
          <c:order val="1"/>
          <c:spPr>
            <a:solidFill>
              <a:schemeClr val="accent3">
                <a:lumMod val="75000"/>
              </a:schemeClr>
            </a:solidFill>
          </c:spPr>
          <c:cat>
            <c:numRef>
              <c:f>Korteoja!$A$8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Korteoja!$I$8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axId val="105879424"/>
        <c:axId val="105880960"/>
      </c:barChart>
      <c:dateAx>
        <c:axId val="105879424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05880960"/>
        <c:crosses val="autoZero"/>
        <c:auto val="1"/>
        <c:lblOffset val="100"/>
      </c:dateAx>
      <c:valAx>
        <c:axId val="105880960"/>
        <c:scaling>
          <c:orientation val="minMax"/>
        </c:scaling>
        <c:axPos val="l"/>
        <c:majorGridlines/>
        <c:numFmt formatCode="General" sourceLinked="1"/>
        <c:tickLblPos val="nextTo"/>
        <c:crossAx val="105879424"/>
        <c:crosses val="autoZero"/>
        <c:crossBetween val="between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cat>
            <c:numRef>
              <c:f>Korteoja!$A$10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Korteoja!$D$10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</c:ser>
        <c:ser>
          <c:idx val="1"/>
          <c:order val="1"/>
          <c:spPr>
            <a:solidFill>
              <a:schemeClr val="accent3">
                <a:lumMod val="75000"/>
              </a:schemeClr>
            </a:solidFill>
          </c:spPr>
          <c:cat>
            <c:numRef>
              <c:f>Korteoja!$A$10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Korteoja!$I$10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</c:ser>
        <c:axId val="105905152"/>
        <c:axId val="115471104"/>
      </c:barChart>
      <c:dateAx>
        <c:axId val="105905152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15471104"/>
        <c:crosses val="autoZero"/>
        <c:auto val="1"/>
        <c:lblOffset val="100"/>
      </c:dateAx>
      <c:valAx>
        <c:axId val="115471104"/>
        <c:scaling>
          <c:orientation val="minMax"/>
        </c:scaling>
        <c:axPos val="l"/>
        <c:majorGridlines/>
        <c:numFmt formatCode="General" sourceLinked="1"/>
        <c:tickLblPos val="nextTo"/>
        <c:crossAx val="105905152"/>
        <c:crosses val="autoZero"/>
        <c:crossBetween val="between"/>
      </c:valAx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cat>
            <c:numRef>
              <c:f>Korteoja!$A$6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Korteoja!$E$6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</c:ser>
        <c:ser>
          <c:idx val="1"/>
          <c:order val="1"/>
          <c:spPr>
            <a:solidFill>
              <a:schemeClr val="accent3">
                <a:lumMod val="75000"/>
              </a:schemeClr>
            </a:solidFill>
          </c:spPr>
          <c:cat>
            <c:numRef>
              <c:f>Korteoja!$A$6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Korteoja!$J$6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axId val="130844928"/>
        <c:axId val="130857984"/>
      </c:barChart>
      <c:dateAx>
        <c:axId val="130844928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30857984"/>
        <c:crosses val="autoZero"/>
        <c:auto val="1"/>
        <c:lblOffset val="100"/>
      </c:dateAx>
      <c:valAx>
        <c:axId val="130857984"/>
        <c:scaling>
          <c:orientation val="minMax"/>
          <c:max val="20"/>
        </c:scaling>
        <c:axPos val="l"/>
        <c:majorGridlines/>
        <c:numFmt formatCode="General" sourceLinked="1"/>
        <c:tickLblPos val="nextTo"/>
        <c:crossAx val="130844928"/>
        <c:crosses val="autoZero"/>
        <c:crossBetween val="between"/>
        <c:majorUnit val="5"/>
      </c:valAx>
    </c:plotArea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cat>
            <c:numRef>
              <c:f>Kalamäki!$A$6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Kalamäki!$M$6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cat>
            <c:numRef>
              <c:f>Kalamäki!$A$6</c:f>
              <c:numCache>
                <c:formatCode>d/m/yyyy</c:formatCode>
                <c:ptCount val="1"/>
                <c:pt idx="0">
                  <c:v>43290</c:v>
                </c:pt>
              </c:numCache>
            </c:numRef>
          </c:cat>
          <c:val>
            <c:numRef>
              <c:f>Kalamäki!$R$6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axId val="132362240"/>
        <c:axId val="132363776"/>
      </c:barChart>
      <c:dateAx>
        <c:axId val="132362240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32363776"/>
        <c:crosses val="autoZero"/>
        <c:auto val="1"/>
        <c:lblOffset val="100"/>
      </c:dateAx>
      <c:valAx>
        <c:axId val="132363776"/>
        <c:scaling>
          <c:orientation val="minMax"/>
          <c:max val="20"/>
        </c:scaling>
        <c:axPos val="l"/>
        <c:majorGridlines/>
        <c:numFmt formatCode="General" sourceLinked="1"/>
        <c:tickLblPos val="nextTo"/>
        <c:crossAx val="132362240"/>
        <c:crosses val="autoZero"/>
        <c:crossBetween val="between"/>
        <c:majorUnit val="5"/>
      </c:valAx>
    </c:plotArea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cat>
            <c:numRef>
              <c:f>Korteoja!$A$8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Korteoja!$E$8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1"/>
          <c:order val="1"/>
          <c:spPr>
            <a:solidFill>
              <a:srgbClr val="9BBB59">
                <a:lumMod val="75000"/>
              </a:srgbClr>
            </a:solidFill>
          </c:spPr>
          <c:cat>
            <c:numRef>
              <c:f>Korteoja!$A$8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Korteoja!$J$8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axId val="86949888"/>
        <c:axId val="86951424"/>
      </c:barChart>
      <c:dateAx>
        <c:axId val="86949888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86951424"/>
        <c:crosses val="autoZero"/>
        <c:auto val="1"/>
        <c:lblOffset val="100"/>
      </c:dateAx>
      <c:valAx>
        <c:axId val="86951424"/>
        <c:scaling>
          <c:orientation val="minMax"/>
        </c:scaling>
        <c:axPos val="l"/>
        <c:majorGridlines/>
        <c:numFmt formatCode="General" sourceLinked="1"/>
        <c:tickLblPos val="nextTo"/>
        <c:crossAx val="86949888"/>
        <c:crosses val="autoZero"/>
        <c:crossBetween val="between"/>
        <c:majorUnit val="5"/>
      </c:valAx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C00000"/>
            </a:solidFill>
          </c:spPr>
          <c:cat>
            <c:numRef>
              <c:f>Korteoja!$A$10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Korteoja!$E$10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</c:ser>
        <c:ser>
          <c:idx val="1"/>
          <c:order val="1"/>
          <c:spPr>
            <a:solidFill>
              <a:schemeClr val="accent3">
                <a:lumMod val="75000"/>
              </a:schemeClr>
            </a:solidFill>
          </c:spPr>
          <c:cat>
            <c:numRef>
              <c:f>Korteoja!$A$10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Korteoja!$J$10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</c:ser>
        <c:axId val="114451584"/>
        <c:axId val="114453120"/>
      </c:barChart>
      <c:dateAx>
        <c:axId val="114451584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14453120"/>
        <c:crosses val="autoZero"/>
        <c:auto val="1"/>
        <c:lblOffset val="100"/>
      </c:dateAx>
      <c:valAx>
        <c:axId val="114453120"/>
        <c:scaling>
          <c:orientation val="minMax"/>
        </c:scaling>
        <c:axPos val="l"/>
        <c:majorGridlines/>
        <c:numFmt formatCode="General" sourceLinked="1"/>
        <c:tickLblPos val="nextTo"/>
        <c:crossAx val="114451584"/>
        <c:crosses val="autoZero"/>
        <c:crossBetween val="between"/>
      </c:valAx>
    </c:plotArea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cat>
            <c:numRef>
              <c:f>Kalamäki!$A$8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Kalamäki!$N$8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cat>
            <c:numRef>
              <c:f>Kalamäki!$A$8</c:f>
              <c:numCache>
                <c:formatCode>d/m/yyyy</c:formatCode>
                <c:ptCount val="1"/>
                <c:pt idx="0">
                  <c:v>43312</c:v>
                </c:pt>
              </c:numCache>
            </c:numRef>
          </c:cat>
          <c:val>
            <c:numRef>
              <c:f>Kalamäki!$R$8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axId val="114485504"/>
        <c:axId val="114499584"/>
      </c:barChart>
      <c:dateAx>
        <c:axId val="114485504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14499584"/>
        <c:crosses val="autoZero"/>
        <c:auto val="1"/>
        <c:lblOffset val="100"/>
      </c:dateAx>
      <c:valAx>
        <c:axId val="114499584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14485504"/>
        <c:crosses val="autoZero"/>
        <c:crossBetween val="between"/>
        <c:majorUnit val="5"/>
      </c:valAx>
    </c:plotArea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F79646"/>
            </a:solidFill>
          </c:spPr>
          <c:cat>
            <c:numRef>
              <c:f>Kalamäki!$A$10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Kalamäki!$N$10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cat>
            <c:numRef>
              <c:f>Kalamäki!$A$10</c:f>
              <c:numCache>
                <c:formatCode>d/m/yyyy</c:formatCode>
                <c:ptCount val="1"/>
                <c:pt idx="0">
                  <c:v>43367</c:v>
                </c:pt>
              </c:numCache>
            </c:numRef>
          </c:cat>
          <c:val>
            <c:numRef>
              <c:f>Kalamäki!$R$10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axId val="114670976"/>
        <c:axId val="114857088"/>
      </c:barChart>
      <c:dateAx>
        <c:axId val="114670976"/>
        <c:scaling>
          <c:orientation val="minMax"/>
        </c:scaling>
        <c:axPos val="b"/>
        <c:numFmt formatCode="d/m/yyyy" sourceLinked="1"/>
        <c:tickLblPos val="nextTo"/>
        <c:txPr>
          <a:bodyPr/>
          <a:lstStyle/>
          <a:p>
            <a:pPr>
              <a:defRPr b="1"/>
            </a:pPr>
            <a:endParaRPr lang="fi-FI"/>
          </a:p>
        </c:txPr>
        <c:crossAx val="114857088"/>
        <c:crosses val="autoZero"/>
        <c:auto val="1"/>
        <c:lblOffset val="100"/>
      </c:dateAx>
      <c:valAx>
        <c:axId val="114857088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14670976"/>
        <c:crosses val="autoZero"/>
        <c:crossBetween val="between"/>
        <c:majorUnit val="5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AAE43-48F0-4866-80BD-B99E07658916}" type="datetimeFigureOut">
              <a:rPr lang="fi-FI" smtClean="0"/>
              <a:t>5.11.2018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90C52-2219-45EB-BC30-9D10102FE8E4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.png"/><Relationship Id="rId7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image" Target="../media/image1.png"/><Relationship Id="rId7" Type="http://schemas.openxmlformats.org/officeDocument/2006/relationships/chart" Target="../charts/chart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Relationship Id="rId9" Type="http://schemas.openxmlformats.org/officeDocument/2006/relationships/chart" Target="../charts/char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image" Target="../media/image1.png"/><Relationship Id="rId7" Type="http://schemas.openxmlformats.org/officeDocument/2006/relationships/chart" Target="../charts/chart1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Relationship Id="rId9" Type="http://schemas.openxmlformats.org/officeDocument/2006/relationships/chart" Target="../charts/char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 3"/>
          <p:cNvGraphicFramePr/>
          <p:nvPr/>
        </p:nvGraphicFramePr>
        <p:xfrm>
          <a:off x="1259632" y="2348880"/>
          <a:ext cx="6696744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ikehys 4"/>
          <p:cNvSpPr txBox="1"/>
          <p:nvPr/>
        </p:nvSpPr>
        <p:spPr>
          <a:xfrm>
            <a:off x="1835696" y="1124744"/>
            <a:ext cx="54387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b="1" dirty="0" err="1" smtClean="0"/>
              <a:t>Jäälinjärven</a:t>
            </a:r>
            <a:r>
              <a:rPr lang="fi-FI" sz="3200" b="1" dirty="0" smtClean="0"/>
              <a:t> veden väri mg </a:t>
            </a:r>
            <a:r>
              <a:rPr lang="fi-FI" sz="3200" b="1" dirty="0" err="1" smtClean="0"/>
              <a:t>Pt/l</a:t>
            </a:r>
            <a:endParaRPr lang="fi-FI" sz="3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6113" y="0"/>
            <a:ext cx="2787887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i 3"/>
          <p:cNvSpPr/>
          <p:nvPr/>
        </p:nvSpPr>
        <p:spPr bwMode="auto">
          <a:xfrm>
            <a:off x="2052638" y="3319463"/>
            <a:ext cx="2376487" cy="1079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i="1" dirty="0" err="1"/>
              <a:t>Jäälinjärvi</a:t>
            </a:r>
            <a:endParaRPr lang="fi-FI" i="1" dirty="0"/>
          </a:p>
        </p:txBody>
      </p:sp>
      <p:cxnSp>
        <p:nvCxnSpPr>
          <p:cNvPr id="6" name="Suora yhdysviiva 5"/>
          <p:cNvCxnSpPr>
            <a:endCxn id="4" idx="0"/>
          </p:cNvCxnSpPr>
          <p:nvPr/>
        </p:nvCxnSpPr>
        <p:spPr bwMode="auto">
          <a:xfrm>
            <a:off x="3205163" y="1014413"/>
            <a:ext cx="34925" cy="2305050"/>
          </a:xfrm>
          <a:prstGeom prst="line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/>
          <p:cNvCxnSpPr>
            <a:endCxn id="4" idx="2"/>
          </p:cNvCxnSpPr>
          <p:nvPr/>
        </p:nvCxnSpPr>
        <p:spPr bwMode="auto">
          <a:xfrm>
            <a:off x="468313" y="3859213"/>
            <a:ext cx="1584325" cy="0"/>
          </a:xfrm>
          <a:prstGeom prst="line">
            <a:avLst/>
          </a:prstGeom>
          <a:ln w="47625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/>
          <p:cNvCxnSpPr/>
          <p:nvPr/>
        </p:nvCxnSpPr>
        <p:spPr bwMode="auto">
          <a:xfrm flipV="1">
            <a:off x="4429125" y="3822700"/>
            <a:ext cx="3887788" cy="36513"/>
          </a:xfrm>
          <a:prstGeom prst="line">
            <a:avLst/>
          </a:prstGeom>
          <a:ln w="41275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uokaaviosymboli: Liitin 14"/>
          <p:cNvSpPr/>
          <p:nvPr/>
        </p:nvSpPr>
        <p:spPr bwMode="auto">
          <a:xfrm>
            <a:off x="6372200" y="3717032"/>
            <a:ext cx="217487" cy="215900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7" name="Vuokaaviosymboli: Liitin 16"/>
          <p:cNvSpPr/>
          <p:nvPr/>
        </p:nvSpPr>
        <p:spPr bwMode="auto">
          <a:xfrm>
            <a:off x="3132138" y="2935288"/>
            <a:ext cx="215900" cy="215900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8" name="Vuokaaviosymboli: Liitin 17"/>
          <p:cNvSpPr/>
          <p:nvPr/>
        </p:nvSpPr>
        <p:spPr bwMode="auto">
          <a:xfrm>
            <a:off x="3109913" y="2133600"/>
            <a:ext cx="215900" cy="21590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9" name="Vuokaaviosymboli: Liitin 18"/>
          <p:cNvSpPr/>
          <p:nvPr/>
        </p:nvSpPr>
        <p:spPr bwMode="auto">
          <a:xfrm>
            <a:off x="4817071" y="3751263"/>
            <a:ext cx="215900" cy="2159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0" name="Vuokaaviosymboli: Liitin 19"/>
          <p:cNvSpPr/>
          <p:nvPr/>
        </p:nvSpPr>
        <p:spPr bwMode="auto">
          <a:xfrm>
            <a:off x="1620838" y="3751263"/>
            <a:ext cx="215900" cy="21590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1" name="Pyöristetty suorakulmio 20"/>
          <p:cNvSpPr/>
          <p:nvPr/>
        </p:nvSpPr>
        <p:spPr bwMode="auto">
          <a:xfrm>
            <a:off x="2803525" y="2513013"/>
            <a:ext cx="863600" cy="360362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2" name="Tekstikehys 21"/>
          <p:cNvSpPr txBox="1"/>
          <p:nvPr/>
        </p:nvSpPr>
        <p:spPr bwMode="auto">
          <a:xfrm>
            <a:off x="2792413" y="2463800"/>
            <a:ext cx="850900" cy="4238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200" b="1" dirty="0">
                <a:latin typeface="+mn-lt"/>
                <a:cs typeface="+mn-cs"/>
              </a:rPr>
              <a:t>Korteojan </a:t>
            </a:r>
          </a:p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200" b="1" dirty="0">
                <a:latin typeface="+mn-lt"/>
                <a:cs typeface="+mn-cs"/>
              </a:rPr>
              <a:t>kosteikko</a:t>
            </a:r>
          </a:p>
        </p:txBody>
      </p:sp>
      <p:sp>
        <p:nvSpPr>
          <p:cNvPr id="23" name="Pyöristetty suorakulmio 22"/>
          <p:cNvSpPr/>
          <p:nvPr/>
        </p:nvSpPr>
        <p:spPr bwMode="auto">
          <a:xfrm>
            <a:off x="5220072" y="3645024"/>
            <a:ext cx="864096" cy="360363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4" name="Tekstikehys 23"/>
          <p:cNvSpPr txBox="1"/>
          <p:nvPr/>
        </p:nvSpPr>
        <p:spPr bwMode="auto">
          <a:xfrm>
            <a:off x="5292080" y="3645024"/>
            <a:ext cx="805029" cy="3744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100" b="1" dirty="0" smtClean="0">
                <a:latin typeface="+mn-lt"/>
                <a:cs typeface="+mn-cs"/>
              </a:rPr>
              <a:t>Kalamäen </a:t>
            </a:r>
          </a:p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100" b="1" dirty="0" smtClean="0">
                <a:latin typeface="+mn-lt"/>
                <a:cs typeface="+mn-cs"/>
              </a:rPr>
              <a:t>kosteikko</a:t>
            </a:r>
            <a:endParaRPr lang="fi-FI" sz="1100" b="1" dirty="0">
              <a:latin typeface="+mn-lt"/>
              <a:cs typeface="+mn-cs"/>
            </a:endParaRPr>
          </a:p>
        </p:txBody>
      </p:sp>
      <p:sp>
        <p:nvSpPr>
          <p:cNvPr id="33" name="Suorakulmio 32"/>
          <p:cNvSpPr/>
          <p:nvPr/>
        </p:nvSpPr>
        <p:spPr>
          <a:xfrm>
            <a:off x="1187450" y="6300788"/>
            <a:ext cx="6048375" cy="14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072" name="Tekstikehys 52"/>
          <p:cNvSpPr txBox="1">
            <a:spLocks noChangeArrowheads="1"/>
          </p:cNvSpPr>
          <p:nvPr/>
        </p:nvSpPr>
        <p:spPr bwMode="auto">
          <a:xfrm>
            <a:off x="611188" y="3919538"/>
            <a:ext cx="1012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i="1" dirty="0" err="1">
                <a:solidFill>
                  <a:schemeClr val="accent1"/>
                </a:solidFill>
                <a:latin typeface="Calibri" pitchFamily="34" charset="0"/>
              </a:rPr>
              <a:t>Jäälinoja</a:t>
            </a:r>
            <a:endParaRPr lang="fi-FI" i="1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2073" name="Tekstikehys 53"/>
          <p:cNvSpPr txBox="1">
            <a:spLocks noChangeArrowheads="1"/>
          </p:cNvSpPr>
          <p:nvPr/>
        </p:nvSpPr>
        <p:spPr bwMode="auto">
          <a:xfrm>
            <a:off x="6948488" y="3832225"/>
            <a:ext cx="12684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i="1">
                <a:solidFill>
                  <a:schemeClr val="accent1"/>
                </a:solidFill>
                <a:latin typeface="Calibri" pitchFamily="34" charset="0"/>
              </a:rPr>
              <a:t>Saarisenoja</a:t>
            </a:r>
          </a:p>
        </p:txBody>
      </p:sp>
      <p:sp>
        <p:nvSpPr>
          <p:cNvPr id="2075" name="Tekstikehys 56"/>
          <p:cNvSpPr txBox="1">
            <a:spLocks noChangeArrowheads="1"/>
          </p:cNvSpPr>
          <p:nvPr/>
        </p:nvSpPr>
        <p:spPr bwMode="auto">
          <a:xfrm rot="-5400000">
            <a:off x="2540794" y="1491457"/>
            <a:ext cx="974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i="1">
                <a:solidFill>
                  <a:schemeClr val="accent1"/>
                </a:solidFill>
                <a:latin typeface="Calibri" pitchFamily="34" charset="0"/>
              </a:rPr>
              <a:t>Korteoja</a:t>
            </a:r>
          </a:p>
        </p:txBody>
      </p:sp>
      <p:sp>
        <p:nvSpPr>
          <p:cNvPr id="2076" name="Tekstikehys 58"/>
          <p:cNvSpPr txBox="1">
            <a:spLocks noChangeArrowheads="1"/>
          </p:cNvSpPr>
          <p:nvPr/>
        </p:nvSpPr>
        <p:spPr bwMode="auto">
          <a:xfrm>
            <a:off x="179512" y="0"/>
            <a:ext cx="4272323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800" b="1" dirty="0" err="1">
                <a:solidFill>
                  <a:schemeClr val="tx2"/>
                </a:solidFill>
                <a:latin typeface="Calibri" pitchFamily="34" charset="0"/>
              </a:rPr>
              <a:t>Jäälin</a:t>
            </a:r>
            <a:r>
              <a:rPr lang="fi-FI" sz="2800" b="1" dirty="0">
                <a:solidFill>
                  <a:schemeClr val="tx2"/>
                </a:solidFill>
                <a:latin typeface="Calibri" pitchFamily="34" charset="0"/>
              </a:rPr>
              <a:t> vesien tarkkailu </a:t>
            </a:r>
            <a:r>
              <a:rPr lang="fi-FI" sz="2800" b="1" dirty="0" smtClean="0">
                <a:solidFill>
                  <a:schemeClr val="tx2"/>
                </a:solidFill>
                <a:latin typeface="Calibri" pitchFamily="34" charset="0"/>
              </a:rPr>
              <a:t>2018</a:t>
            </a:r>
          </a:p>
          <a:p>
            <a:r>
              <a:rPr lang="fi-FI" b="1" dirty="0" smtClean="0">
                <a:solidFill>
                  <a:schemeClr val="tx2"/>
                </a:solidFill>
                <a:latin typeface="Calibri" pitchFamily="34" charset="0"/>
              </a:rPr>
              <a:t>Nitraatti – nitriittityppi (µg/l)</a:t>
            </a:r>
            <a:endParaRPr lang="fi-FI" b="1" dirty="0">
              <a:solidFill>
                <a:schemeClr val="tx2"/>
              </a:solidFill>
              <a:latin typeface="Calibri" pitchFamily="34" charset="0"/>
            </a:endParaRPr>
          </a:p>
        </p:txBody>
      </p:sp>
      <p:grpSp>
        <p:nvGrpSpPr>
          <p:cNvPr id="2" name="Ryhmä 72"/>
          <p:cNvGrpSpPr/>
          <p:nvPr/>
        </p:nvGrpSpPr>
        <p:grpSpPr>
          <a:xfrm>
            <a:off x="6660232" y="4797152"/>
            <a:ext cx="2257105" cy="1629762"/>
            <a:chOff x="6588125" y="4508500"/>
            <a:chExt cx="2257105" cy="1629762"/>
          </a:xfrm>
        </p:grpSpPr>
        <p:sp>
          <p:nvSpPr>
            <p:cNvPr id="2077" name="Tekstikehys 61"/>
            <p:cNvSpPr txBox="1">
              <a:spLocks noChangeArrowheads="1"/>
            </p:cNvSpPr>
            <p:nvPr/>
          </p:nvSpPr>
          <p:spPr bwMode="auto">
            <a:xfrm>
              <a:off x="6588125" y="4508500"/>
              <a:ext cx="10382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i-FI" sz="1200" b="1">
                  <a:latin typeface="Calibri" pitchFamily="34" charset="0"/>
                </a:rPr>
                <a:t>Näytepisteet:</a:t>
              </a:r>
            </a:p>
          </p:txBody>
        </p:sp>
        <p:grpSp>
          <p:nvGrpSpPr>
            <p:cNvPr id="3" name="Ryhmä 85"/>
            <p:cNvGrpSpPr>
              <a:grpSpLocks/>
            </p:cNvGrpSpPr>
            <p:nvPr/>
          </p:nvGrpSpPr>
          <p:grpSpPr bwMode="auto">
            <a:xfrm>
              <a:off x="6724650" y="4770438"/>
              <a:ext cx="1477963" cy="261937"/>
              <a:chOff x="6692131" y="4771040"/>
              <a:chExt cx="1478493" cy="261610"/>
            </a:xfrm>
          </p:grpSpPr>
          <p:sp>
            <p:nvSpPr>
              <p:cNvPr id="61" name="Vuokaaviosymboli: Liitin 60"/>
              <p:cNvSpPr/>
              <p:nvPr/>
            </p:nvSpPr>
            <p:spPr>
              <a:xfrm>
                <a:off x="6692131" y="4805921"/>
                <a:ext cx="215977" cy="215630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9" name="Tekstikehys 62"/>
              <p:cNvSpPr txBox="1">
                <a:spLocks noChangeArrowheads="1"/>
              </p:cNvSpPr>
              <p:nvPr/>
            </p:nvSpPr>
            <p:spPr bwMode="auto">
              <a:xfrm>
                <a:off x="6932785" y="4771040"/>
                <a:ext cx="1237839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>
                    <a:latin typeface="Calibri" pitchFamily="34" charset="0"/>
                  </a:rPr>
                  <a:t>Jäälinjärvi, lähtevä</a:t>
                </a:r>
              </a:p>
            </p:txBody>
          </p:sp>
        </p:grpSp>
        <p:grpSp>
          <p:nvGrpSpPr>
            <p:cNvPr id="5" name="Ryhmä 84"/>
            <p:cNvGrpSpPr>
              <a:grpSpLocks/>
            </p:cNvGrpSpPr>
            <p:nvPr/>
          </p:nvGrpSpPr>
          <p:grpSpPr bwMode="auto">
            <a:xfrm>
              <a:off x="6713538" y="5037138"/>
              <a:ext cx="2008187" cy="261937"/>
              <a:chOff x="6692131" y="5016540"/>
              <a:chExt cx="2008072" cy="261610"/>
            </a:xfrm>
          </p:grpSpPr>
          <p:sp>
            <p:nvSpPr>
              <p:cNvPr id="64" name="Vuokaaviosymboli: Liitin 63"/>
              <p:cNvSpPr/>
              <p:nvPr/>
            </p:nvSpPr>
            <p:spPr>
              <a:xfrm>
                <a:off x="6692131" y="5053006"/>
                <a:ext cx="215888" cy="215630"/>
              </a:xfrm>
              <a:prstGeom prst="flowChartConnector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7" name="Tekstikehys 64"/>
              <p:cNvSpPr txBox="1">
                <a:spLocks noChangeArrowheads="1"/>
              </p:cNvSpPr>
              <p:nvPr/>
            </p:nvSpPr>
            <p:spPr bwMode="auto">
              <a:xfrm>
                <a:off x="6922152" y="5016540"/>
                <a:ext cx="1778051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>
                    <a:latin typeface="Calibri" pitchFamily="34" charset="0"/>
                  </a:rPr>
                  <a:t>Korteoja, Heikkisentien silta</a:t>
                </a:r>
              </a:p>
            </p:txBody>
          </p:sp>
        </p:grpSp>
        <p:grpSp>
          <p:nvGrpSpPr>
            <p:cNvPr id="7" name="Ryhmä 83"/>
            <p:cNvGrpSpPr>
              <a:grpSpLocks/>
            </p:cNvGrpSpPr>
            <p:nvPr/>
          </p:nvGrpSpPr>
          <p:grpSpPr bwMode="auto">
            <a:xfrm>
              <a:off x="6718290" y="5589589"/>
              <a:ext cx="2126940" cy="548673"/>
              <a:chOff x="6703432" y="5269309"/>
              <a:chExt cx="2126846" cy="548397"/>
            </a:xfrm>
          </p:grpSpPr>
          <p:sp>
            <p:nvSpPr>
              <p:cNvPr id="66" name="Vuokaaviosymboli: Liitin 65"/>
              <p:cNvSpPr/>
              <p:nvPr/>
            </p:nvSpPr>
            <p:spPr>
              <a:xfrm>
                <a:off x="6703432" y="5308976"/>
                <a:ext cx="215890" cy="215791"/>
              </a:xfrm>
              <a:prstGeom prst="flowChartConnector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1" name="Tekstikehys 66"/>
              <p:cNvSpPr txBox="1">
                <a:spLocks noChangeArrowheads="1"/>
              </p:cNvSpPr>
              <p:nvPr/>
            </p:nvSpPr>
            <p:spPr bwMode="auto">
              <a:xfrm>
                <a:off x="6916365" y="5269309"/>
                <a:ext cx="173477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>
                    <a:latin typeface="Calibri" pitchFamily="34" charset="0"/>
                  </a:rPr>
                  <a:t>Saarisenoja, Kalamäen silta</a:t>
                </a:r>
              </a:p>
            </p:txBody>
          </p:sp>
          <p:sp>
            <p:nvSpPr>
              <p:cNvPr id="70" name="Vuokaaviosymboli: Liitin 69"/>
              <p:cNvSpPr/>
              <p:nvPr/>
            </p:nvSpPr>
            <p:spPr>
              <a:xfrm>
                <a:off x="6706646" y="5566856"/>
                <a:ext cx="215890" cy="217378"/>
              </a:xfrm>
              <a:prstGeom prst="flowChartConnector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5" name="Tekstikehys 70"/>
              <p:cNvSpPr txBox="1">
                <a:spLocks noChangeArrowheads="1"/>
              </p:cNvSpPr>
              <p:nvPr/>
            </p:nvSpPr>
            <p:spPr bwMode="auto">
              <a:xfrm>
                <a:off x="6914454" y="5556228"/>
                <a:ext cx="1915824" cy="2614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 dirty="0">
                    <a:latin typeface="Calibri" pitchFamily="34" charset="0"/>
                  </a:rPr>
                  <a:t>Saarisenoja </a:t>
                </a:r>
                <a:r>
                  <a:rPr lang="fi-FI" sz="1100" dirty="0" smtClean="0">
                    <a:latin typeface="Calibri" pitchFamily="34" charset="0"/>
                  </a:rPr>
                  <a:t>Kalamäen yläpuoli</a:t>
                </a:r>
                <a:endParaRPr lang="fi-FI" sz="1100" dirty="0">
                  <a:latin typeface="Calibri" pitchFamily="34" charset="0"/>
                </a:endParaRPr>
              </a:p>
            </p:txBody>
          </p:sp>
        </p:grpSp>
        <p:grpSp>
          <p:nvGrpSpPr>
            <p:cNvPr id="8" name="Ryhmä 79"/>
            <p:cNvGrpSpPr>
              <a:grpSpLocks/>
            </p:cNvGrpSpPr>
            <p:nvPr/>
          </p:nvGrpSpPr>
          <p:grpSpPr bwMode="auto">
            <a:xfrm>
              <a:off x="6705600" y="5300663"/>
              <a:ext cx="1960563" cy="261937"/>
              <a:chOff x="6702764" y="6021288"/>
              <a:chExt cx="1961393" cy="261610"/>
            </a:xfrm>
          </p:grpSpPr>
          <p:sp>
            <p:nvSpPr>
              <p:cNvPr id="72" name="Vuokaaviosymboli: Liitin 71"/>
              <p:cNvSpPr/>
              <p:nvPr/>
            </p:nvSpPr>
            <p:spPr>
              <a:xfrm>
                <a:off x="6702764" y="6060925"/>
                <a:ext cx="215991" cy="217216"/>
              </a:xfrm>
              <a:prstGeom prst="flowChart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099" name="Tekstikehys 72"/>
              <p:cNvSpPr txBox="1">
                <a:spLocks noChangeArrowheads="1"/>
              </p:cNvSpPr>
              <p:nvPr/>
            </p:nvSpPr>
            <p:spPr bwMode="auto">
              <a:xfrm>
                <a:off x="6889312" y="6021288"/>
                <a:ext cx="1774845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 dirty="0">
                    <a:latin typeface="Calibri" pitchFamily="34" charset="0"/>
                  </a:rPr>
                  <a:t>Korteoja, kosteikon yläpuoli</a:t>
                </a:r>
              </a:p>
            </p:txBody>
          </p:sp>
        </p:grpSp>
      </p:grpSp>
      <p:sp>
        <p:nvSpPr>
          <p:cNvPr id="51" name="Suorakulmio 50"/>
          <p:cNvSpPr/>
          <p:nvPr/>
        </p:nvSpPr>
        <p:spPr>
          <a:xfrm>
            <a:off x="8388350" y="3068638"/>
            <a:ext cx="358775" cy="28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6113" y="0"/>
            <a:ext cx="2787887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2" name="Kaavio 51"/>
          <p:cNvGraphicFramePr/>
          <p:nvPr/>
        </p:nvGraphicFramePr>
        <p:xfrm>
          <a:off x="179512" y="764704"/>
          <a:ext cx="967358" cy="2950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3" name="Kaavio 52"/>
          <p:cNvGraphicFramePr/>
          <p:nvPr/>
        </p:nvGraphicFramePr>
        <p:xfrm>
          <a:off x="4644008" y="2924944"/>
          <a:ext cx="1063749" cy="723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1" name="Kaavio 40"/>
          <p:cNvGraphicFramePr/>
          <p:nvPr/>
        </p:nvGraphicFramePr>
        <p:xfrm>
          <a:off x="899592" y="1556792"/>
          <a:ext cx="1080120" cy="2167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2" name="Kaavio 41"/>
          <p:cNvGraphicFramePr/>
          <p:nvPr/>
        </p:nvGraphicFramePr>
        <p:xfrm>
          <a:off x="1619673" y="1844824"/>
          <a:ext cx="1080120" cy="1879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3" name="Kaavio 42"/>
          <p:cNvGraphicFramePr/>
          <p:nvPr/>
        </p:nvGraphicFramePr>
        <p:xfrm>
          <a:off x="5508104" y="2924944"/>
          <a:ext cx="1008112" cy="726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4" name="Kaavio 43"/>
          <p:cNvGraphicFramePr/>
          <p:nvPr/>
        </p:nvGraphicFramePr>
        <p:xfrm>
          <a:off x="6444208" y="2924944"/>
          <a:ext cx="1008112" cy="726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i 3"/>
          <p:cNvSpPr/>
          <p:nvPr/>
        </p:nvSpPr>
        <p:spPr bwMode="auto">
          <a:xfrm>
            <a:off x="2052638" y="3319463"/>
            <a:ext cx="2376487" cy="1079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i="1" dirty="0" err="1"/>
              <a:t>Jäälinjärvi</a:t>
            </a:r>
            <a:endParaRPr lang="fi-FI" i="1" dirty="0"/>
          </a:p>
        </p:txBody>
      </p:sp>
      <p:cxnSp>
        <p:nvCxnSpPr>
          <p:cNvPr id="6" name="Suora yhdysviiva 5"/>
          <p:cNvCxnSpPr>
            <a:endCxn id="4" idx="0"/>
          </p:cNvCxnSpPr>
          <p:nvPr/>
        </p:nvCxnSpPr>
        <p:spPr bwMode="auto">
          <a:xfrm>
            <a:off x="3205163" y="1014413"/>
            <a:ext cx="34925" cy="2305050"/>
          </a:xfrm>
          <a:prstGeom prst="line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/>
          <p:cNvCxnSpPr>
            <a:endCxn id="4" idx="2"/>
          </p:cNvCxnSpPr>
          <p:nvPr/>
        </p:nvCxnSpPr>
        <p:spPr bwMode="auto">
          <a:xfrm>
            <a:off x="468313" y="3859213"/>
            <a:ext cx="1584325" cy="0"/>
          </a:xfrm>
          <a:prstGeom prst="line">
            <a:avLst/>
          </a:prstGeom>
          <a:ln w="47625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/>
          <p:cNvCxnSpPr/>
          <p:nvPr/>
        </p:nvCxnSpPr>
        <p:spPr bwMode="auto">
          <a:xfrm flipV="1">
            <a:off x="4429125" y="3822700"/>
            <a:ext cx="3887788" cy="36513"/>
          </a:xfrm>
          <a:prstGeom prst="line">
            <a:avLst/>
          </a:prstGeom>
          <a:ln w="41275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uokaaviosymboli: Liitin 14"/>
          <p:cNvSpPr/>
          <p:nvPr/>
        </p:nvSpPr>
        <p:spPr bwMode="auto">
          <a:xfrm>
            <a:off x="6372200" y="3717032"/>
            <a:ext cx="217487" cy="215900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7" name="Vuokaaviosymboli: Liitin 16"/>
          <p:cNvSpPr/>
          <p:nvPr/>
        </p:nvSpPr>
        <p:spPr bwMode="auto">
          <a:xfrm>
            <a:off x="3132138" y="2935288"/>
            <a:ext cx="215900" cy="215900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8" name="Vuokaaviosymboli: Liitin 17"/>
          <p:cNvSpPr/>
          <p:nvPr/>
        </p:nvSpPr>
        <p:spPr bwMode="auto">
          <a:xfrm>
            <a:off x="3109913" y="2133600"/>
            <a:ext cx="215900" cy="21590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9" name="Vuokaaviosymboli: Liitin 18"/>
          <p:cNvSpPr/>
          <p:nvPr/>
        </p:nvSpPr>
        <p:spPr bwMode="auto">
          <a:xfrm>
            <a:off x="4870236" y="3751263"/>
            <a:ext cx="215900" cy="2159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0" name="Vuokaaviosymboli: Liitin 19"/>
          <p:cNvSpPr/>
          <p:nvPr/>
        </p:nvSpPr>
        <p:spPr bwMode="auto">
          <a:xfrm>
            <a:off x="1620838" y="3751263"/>
            <a:ext cx="215900" cy="21590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1" name="Pyöristetty suorakulmio 20"/>
          <p:cNvSpPr/>
          <p:nvPr/>
        </p:nvSpPr>
        <p:spPr bwMode="auto">
          <a:xfrm>
            <a:off x="2803525" y="2513013"/>
            <a:ext cx="863600" cy="360362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2" name="Tekstikehys 21"/>
          <p:cNvSpPr txBox="1"/>
          <p:nvPr/>
        </p:nvSpPr>
        <p:spPr bwMode="auto">
          <a:xfrm>
            <a:off x="2792413" y="2463800"/>
            <a:ext cx="850900" cy="4238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200" b="1" dirty="0">
                <a:latin typeface="+mn-lt"/>
                <a:cs typeface="+mn-cs"/>
              </a:rPr>
              <a:t>Korteojan </a:t>
            </a:r>
          </a:p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200" b="1" dirty="0">
                <a:latin typeface="+mn-lt"/>
                <a:cs typeface="+mn-cs"/>
              </a:rPr>
              <a:t>kosteikko</a:t>
            </a:r>
          </a:p>
        </p:txBody>
      </p:sp>
      <p:sp>
        <p:nvSpPr>
          <p:cNvPr id="23" name="Pyöristetty suorakulmio 22"/>
          <p:cNvSpPr/>
          <p:nvPr/>
        </p:nvSpPr>
        <p:spPr bwMode="auto">
          <a:xfrm>
            <a:off x="5220072" y="3645024"/>
            <a:ext cx="864096" cy="360363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4" name="Tekstikehys 23"/>
          <p:cNvSpPr txBox="1"/>
          <p:nvPr/>
        </p:nvSpPr>
        <p:spPr bwMode="auto">
          <a:xfrm>
            <a:off x="5292080" y="3645024"/>
            <a:ext cx="805029" cy="3744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100" b="1" dirty="0" smtClean="0">
                <a:latin typeface="+mn-lt"/>
                <a:cs typeface="+mn-cs"/>
              </a:rPr>
              <a:t>Kalamäen </a:t>
            </a:r>
          </a:p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100" b="1" dirty="0" smtClean="0">
                <a:latin typeface="+mn-lt"/>
                <a:cs typeface="+mn-cs"/>
              </a:rPr>
              <a:t>kosteikko</a:t>
            </a:r>
            <a:endParaRPr lang="fi-FI" sz="1100" b="1" dirty="0">
              <a:latin typeface="+mn-lt"/>
              <a:cs typeface="+mn-cs"/>
            </a:endParaRPr>
          </a:p>
        </p:txBody>
      </p:sp>
      <p:sp>
        <p:nvSpPr>
          <p:cNvPr id="33" name="Suorakulmio 32"/>
          <p:cNvSpPr/>
          <p:nvPr/>
        </p:nvSpPr>
        <p:spPr>
          <a:xfrm>
            <a:off x="1187450" y="6300788"/>
            <a:ext cx="6048375" cy="14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072" name="Tekstikehys 52"/>
          <p:cNvSpPr txBox="1">
            <a:spLocks noChangeArrowheads="1"/>
          </p:cNvSpPr>
          <p:nvPr/>
        </p:nvSpPr>
        <p:spPr bwMode="auto">
          <a:xfrm>
            <a:off x="611188" y="3919538"/>
            <a:ext cx="1012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i="1" dirty="0" err="1">
                <a:solidFill>
                  <a:schemeClr val="accent1"/>
                </a:solidFill>
                <a:latin typeface="Calibri" pitchFamily="34" charset="0"/>
              </a:rPr>
              <a:t>Jäälinoja</a:t>
            </a:r>
            <a:endParaRPr lang="fi-FI" i="1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2073" name="Tekstikehys 53"/>
          <p:cNvSpPr txBox="1">
            <a:spLocks noChangeArrowheads="1"/>
          </p:cNvSpPr>
          <p:nvPr/>
        </p:nvSpPr>
        <p:spPr bwMode="auto">
          <a:xfrm>
            <a:off x="6948488" y="3832225"/>
            <a:ext cx="12684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i="1">
                <a:solidFill>
                  <a:schemeClr val="accent1"/>
                </a:solidFill>
                <a:latin typeface="Calibri" pitchFamily="34" charset="0"/>
              </a:rPr>
              <a:t>Saarisenoja</a:t>
            </a:r>
          </a:p>
        </p:txBody>
      </p:sp>
      <p:sp>
        <p:nvSpPr>
          <p:cNvPr id="2075" name="Tekstikehys 56"/>
          <p:cNvSpPr txBox="1">
            <a:spLocks noChangeArrowheads="1"/>
          </p:cNvSpPr>
          <p:nvPr/>
        </p:nvSpPr>
        <p:spPr bwMode="auto">
          <a:xfrm rot="-5400000">
            <a:off x="2540794" y="1491457"/>
            <a:ext cx="974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i="1">
                <a:solidFill>
                  <a:schemeClr val="accent1"/>
                </a:solidFill>
                <a:latin typeface="Calibri" pitchFamily="34" charset="0"/>
              </a:rPr>
              <a:t>Korteoja</a:t>
            </a:r>
          </a:p>
        </p:txBody>
      </p:sp>
      <p:sp>
        <p:nvSpPr>
          <p:cNvPr id="2076" name="Tekstikehys 58"/>
          <p:cNvSpPr txBox="1">
            <a:spLocks noChangeArrowheads="1"/>
          </p:cNvSpPr>
          <p:nvPr/>
        </p:nvSpPr>
        <p:spPr bwMode="auto">
          <a:xfrm>
            <a:off x="0" y="0"/>
            <a:ext cx="4272323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800" b="1" dirty="0" err="1">
                <a:solidFill>
                  <a:schemeClr val="tx2"/>
                </a:solidFill>
                <a:latin typeface="Calibri" pitchFamily="34" charset="0"/>
              </a:rPr>
              <a:t>Jäälin</a:t>
            </a:r>
            <a:r>
              <a:rPr lang="fi-FI" sz="2800" b="1" dirty="0">
                <a:solidFill>
                  <a:schemeClr val="tx2"/>
                </a:solidFill>
                <a:latin typeface="Calibri" pitchFamily="34" charset="0"/>
              </a:rPr>
              <a:t> vesien tarkkailu </a:t>
            </a:r>
            <a:r>
              <a:rPr lang="fi-FI" sz="2800" b="1" dirty="0" smtClean="0">
                <a:solidFill>
                  <a:schemeClr val="tx2"/>
                </a:solidFill>
                <a:latin typeface="Calibri" pitchFamily="34" charset="0"/>
              </a:rPr>
              <a:t>2018</a:t>
            </a:r>
          </a:p>
          <a:p>
            <a:r>
              <a:rPr lang="fi-FI" b="1" dirty="0" smtClean="0">
                <a:solidFill>
                  <a:schemeClr val="tx2"/>
                </a:solidFill>
                <a:latin typeface="Calibri" pitchFamily="34" charset="0"/>
              </a:rPr>
              <a:t>Ammoniumtyppi (µg/l)</a:t>
            </a:r>
            <a:endParaRPr lang="fi-FI" b="1" dirty="0">
              <a:solidFill>
                <a:schemeClr val="tx2"/>
              </a:solidFill>
              <a:latin typeface="Calibri" pitchFamily="34" charset="0"/>
            </a:endParaRPr>
          </a:p>
        </p:txBody>
      </p:sp>
      <p:grpSp>
        <p:nvGrpSpPr>
          <p:cNvPr id="2" name="Ryhmä 72"/>
          <p:cNvGrpSpPr/>
          <p:nvPr/>
        </p:nvGrpSpPr>
        <p:grpSpPr>
          <a:xfrm>
            <a:off x="6732240" y="4941168"/>
            <a:ext cx="2257105" cy="1629762"/>
            <a:chOff x="6588125" y="4508500"/>
            <a:chExt cx="2257105" cy="1629762"/>
          </a:xfrm>
        </p:grpSpPr>
        <p:sp>
          <p:nvSpPr>
            <p:cNvPr id="2077" name="Tekstikehys 61"/>
            <p:cNvSpPr txBox="1">
              <a:spLocks noChangeArrowheads="1"/>
            </p:cNvSpPr>
            <p:nvPr/>
          </p:nvSpPr>
          <p:spPr bwMode="auto">
            <a:xfrm>
              <a:off x="6588125" y="4508500"/>
              <a:ext cx="10382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i-FI" sz="1200" b="1">
                  <a:latin typeface="Calibri" pitchFamily="34" charset="0"/>
                </a:rPr>
                <a:t>Näytepisteet:</a:t>
              </a:r>
            </a:p>
          </p:txBody>
        </p:sp>
        <p:grpSp>
          <p:nvGrpSpPr>
            <p:cNvPr id="3" name="Ryhmä 85"/>
            <p:cNvGrpSpPr>
              <a:grpSpLocks/>
            </p:cNvGrpSpPr>
            <p:nvPr/>
          </p:nvGrpSpPr>
          <p:grpSpPr bwMode="auto">
            <a:xfrm>
              <a:off x="6724650" y="4770438"/>
              <a:ext cx="1477963" cy="261937"/>
              <a:chOff x="6692131" y="4771040"/>
              <a:chExt cx="1478493" cy="261610"/>
            </a:xfrm>
          </p:grpSpPr>
          <p:sp>
            <p:nvSpPr>
              <p:cNvPr id="61" name="Vuokaaviosymboli: Liitin 60"/>
              <p:cNvSpPr/>
              <p:nvPr/>
            </p:nvSpPr>
            <p:spPr>
              <a:xfrm>
                <a:off x="6692131" y="4805921"/>
                <a:ext cx="215977" cy="215630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9" name="Tekstikehys 62"/>
              <p:cNvSpPr txBox="1">
                <a:spLocks noChangeArrowheads="1"/>
              </p:cNvSpPr>
              <p:nvPr/>
            </p:nvSpPr>
            <p:spPr bwMode="auto">
              <a:xfrm>
                <a:off x="6932785" y="4771040"/>
                <a:ext cx="1237839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>
                    <a:latin typeface="Calibri" pitchFamily="34" charset="0"/>
                  </a:rPr>
                  <a:t>Jäälinjärvi, lähtevä</a:t>
                </a:r>
              </a:p>
            </p:txBody>
          </p:sp>
        </p:grpSp>
        <p:grpSp>
          <p:nvGrpSpPr>
            <p:cNvPr id="5" name="Ryhmä 84"/>
            <p:cNvGrpSpPr>
              <a:grpSpLocks/>
            </p:cNvGrpSpPr>
            <p:nvPr/>
          </p:nvGrpSpPr>
          <p:grpSpPr bwMode="auto">
            <a:xfrm>
              <a:off x="6713538" y="5037138"/>
              <a:ext cx="2008187" cy="261937"/>
              <a:chOff x="6692131" y="5016540"/>
              <a:chExt cx="2008072" cy="261610"/>
            </a:xfrm>
          </p:grpSpPr>
          <p:sp>
            <p:nvSpPr>
              <p:cNvPr id="64" name="Vuokaaviosymboli: Liitin 63"/>
              <p:cNvSpPr/>
              <p:nvPr/>
            </p:nvSpPr>
            <p:spPr>
              <a:xfrm>
                <a:off x="6692131" y="5053006"/>
                <a:ext cx="215888" cy="215630"/>
              </a:xfrm>
              <a:prstGeom prst="flowChartConnector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7" name="Tekstikehys 64"/>
              <p:cNvSpPr txBox="1">
                <a:spLocks noChangeArrowheads="1"/>
              </p:cNvSpPr>
              <p:nvPr/>
            </p:nvSpPr>
            <p:spPr bwMode="auto">
              <a:xfrm>
                <a:off x="6922152" y="5016540"/>
                <a:ext cx="1778051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>
                    <a:latin typeface="Calibri" pitchFamily="34" charset="0"/>
                  </a:rPr>
                  <a:t>Korteoja, Heikkisentien silta</a:t>
                </a:r>
              </a:p>
            </p:txBody>
          </p:sp>
        </p:grpSp>
        <p:grpSp>
          <p:nvGrpSpPr>
            <p:cNvPr id="7" name="Ryhmä 83"/>
            <p:cNvGrpSpPr>
              <a:grpSpLocks/>
            </p:cNvGrpSpPr>
            <p:nvPr/>
          </p:nvGrpSpPr>
          <p:grpSpPr bwMode="auto">
            <a:xfrm>
              <a:off x="6718290" y="5589589"/>
              <a:ext cx="2126940" cy="548673"/>
              <a:chOff x="6703432" y="5269309"/>
              <a:chExt cx="2126846" cy="548397"/>
            </a:xfrm>
          </p:grpSpPr>
          <p:sp>
            <p:nvSpPr>
              <p:cNvPr id="66" name="Vuokaaviosymboli: Liitin 65"/>
              <p:cNvSpPr/>
              <p:nvPr/>
            </p:nvSpPr>
            <p:spPr>
              <a:xfrm>
                <a:off x="6703432" y="5308976"/>
                <a:ext cx="215890" cy="215791"/>
              </a:xfrm>
              <a:prstGeom prst="flowChartConnector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1" name="Tekstikehys 66"/>
              <p:cNvSpPr txBox="1">
                <a:spLocks noChangeArrowheads="1"/>
              </p:cNvSpPr>
              <p:nvPr/>
            </p:nvSpPr>
            <p:spPr bwMode="auto">
              <a:xfrm>
                <a:off x="6916365" y="5269309"/>
                <a:ext cx="173477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>
                    <a:latin typeface="Calibri" pitchFamily="34" charset="0"/>
                  </a:rPr>
                  <a:t>Saarisenoja, Kalamäen silta</a:t>
                </a:r>
              </a:p>
            </p:txBody>
          </p:sp>
          <p:sp>
            <p:nvSpPr>
              <p:cNvPr id="70" name="Vuokaaviosymboli: Liitin 69"/>
              <p:cNvSpPr/>
              <p:nvPr/>
            </p:nvSpPr>
            <p:spPr>
              <a:xfrm>
                <a:off x="6706646" y="5566856"/>
                <a:ext cx="215890" cy="217378"/>
              </a:xfrm>
              <a:prstGeom prst="flowChartConnector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5" name="Tekstikehys 70"/>
              <p:cNvSpPr txBox="1">
                <a:spLocks noChangeArrowheads="1"/>
              </p:cNvSpPr>
              <p:nvPr/>
            </p:nvSpPr>
            <p:spPr bwMode="auto">
              <a:xfrm>
                <a:off x="6914454" y="5556228"/>
                <a:ext cx="1915824" cy="2614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 dirty="0">
                    <a:latin typeface="Calibri" pitchFamily="34" charset="0"/>
                  </a:rPr>
                  <a:t>Saarisenoja </a:t>
                </a:r>
                <a:r>
                  <a:rPr lang="fi-FI" sz="1100" dirty="0" smtClean="0">
                    <a:latin typeface="Calibri" pitchFamily="34" charset="0"/>
                  </a:rPr>
                  <a:t>Kalamäen yläpuoli</a:t>
                </a:r>
                <a:endParaRPr lang="fi-FI" sz="1100" dirty="0">
                  <a:latin typeface="Calibri" pitchFamily="34" charset="0"/>
                </a:endParaRPr>
              </a:p>
            </p:txBody>
          </p:sp>
        </p:grpSp>
        <p:grpSp>
          <p:nvGrpSpPr>
            <p:cNvPr id="8" name="Ryhmä 79"/>
            <p:cNvGrpSpPr>
              <a:grpSpLocks/>
            </p:cNvGrpSpPr>
            <p:nvPr/>
          </p:nvGrpSpPr>
          <p:grpSpPr bwMode="auto">
            <a:xfrm>
              <a:off x="6705600" y="5300663"/>
              <a:ext cx="1960563" cy="261937"/>
              <a:chOff x="6702764" y="6021288"/>
              <a:chExt cx="1961393" cy="261610"/>
            </a:xfrm>
          </p:grpSpPr>
          <p:sp>
            <p:nvSpPr>
              <p:cNvPr id="72" name="Vuokaaviosymboli: Liitin 71"/>
              <p:cNvSpPr/>
              <p:nvPr/>
            </p:nvSpPr>
            <p:spPr>
              <a:xfrm>
                <a:off x="6702764" y="6060925"/>
                <a:ext cx="215991" cy="217216"/>
              </a:xfrm>
              <a:prstGeom prst="flowChart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099" name="Tekstikehys 72"/>
              <p:cNvSpPr txBox="1">
                <a:spLocks noChangeArrowheads="1"/>
              </p:cNvSpPr>
              <p:nvPr/>
            </p:nvSpPr>
            <p:spPr bwMode="auto">
              <a:xfrm>
                <a:off x="6889312" y="6021288"/>
                <a:ext cx="1774845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 dirty="0">
                    <a:latin typeface="Calibri" pitchFamily="34" charset="0"/>
                  </a:rPr>
                  <a:t>Korteoja, kosteikon yläpuoli</a:t>
                </a:r>
              </a:p>
            </p:txBody>
          </p:sp>
        </p:grpSp>
      </p:grpSp>
      <p:sp>
        <p:nvSpPr>
          <p:cNvPr id="51" name="Suorakulmio 50"/>
          <p:cNvSpPr/>
          <p:nvPr/>
        </p:nvSpPr>
        <p:spPr>
          <a:xfrm>
            <a:off x="8388350" y="3068638"/>
            <a:ext cx="358775" cy="28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6113" y="0"/>
            <a:ext cx="2787887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" name="Kaavio 49"/>
          <p:cNvGraphicFramePr/>
          <p:nvPr/>
        </p:nvGraphicFramePr>
        <p:xfrm>
          <a:off x="0" y="764704"/>
          <a:ext cx="971600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2" name="Kaavio 51"/>
          <p:cNvGraphicFramePr/>
          <p:nvPr/>
        </p:nvGraphicFramePr>
        <p:xfrm>
          <a:off x="5148064" y="1844824"/>
          <a:ext cx="1000696" cy="1735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1" name="Kaavio 40"/>
          <p:cNvGraphicFramePr/>
          <p:nvPr/>
        </p:nvGraphicFramePr>
        <p:xfrm>
          <a:off x="6084168" y="836712"/>
          <a:ext cx="111784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2" name="Kaavio 41"/>
          <p:cNvGraphicFramePr/>
          <p:nvPr/>
        </p:nvGraphicFramePr>
        <p:xfrm>
          <a:off x="7164289" y="1484784"/>
          <a:ext cx="1224136" cy="2095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3" name="Kaavio 42"/>
          <p:cNvGraphicFramePr/>
          <p:nvPr/>
        </p:nvGraphicFramePr>
        <p:xfrm>
          <a:off x="755576" y="0"/>
          <a:ext cx="901254" cy="3795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4" name="Kaavio 43"/>
          <p:cNvGraphicFramePr/>
          <p:nvPr/>
        </p:nvGraphicFramePr>
        <p:xfrm>
          <a:off x="1619672" y="764704"/>
          <a:ext cx="936104" cy="3031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i 3"/>
          <p:cNvSpPr/>
          <p:nvPr/>
        </p:nvSpPr>
        <p:spPr bwMode="auto">
          <a:xfrm>
            <a:off x="2052638" y="3319463"/>
            <a:ext cx="2376487" cy="1079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i="1" dirty="0" err="1"/>
              <a:t>Jäälinjärvi</a:t>
            </a:r>
            <a:endParaRPr lang="fi-FI" i="1" dirty="0"/>
          </a:p>
        </p:txBody>
      </p:sp>
      <p:cxnSp>
        <p:nvCxnSpPr>
          <p:cNvPr id="6" name="Suora yhdysviiva 5"/>
          <p:cNvCxnSpPr>
            <a:endCxn id="4" idx="0"/>
          </p:cNvCxnSpPr>
          <p:nvPr/>
        </p:nvCxnSpPr>
        <p:spPr bwMode="auto">
          <a:xfrm>
            <a:off x="3205163" y="1014413"/>
            <a:ext cx="34925" cy="2305050"/>
          </a:xfrm>
          <a:prstGeom prst="line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/>
          <p:cNvCxnSpPr>
            <a:endCxn id="4" idx="2"/>
          </p:cNvCxnSpPr>
          <p:nvPr/>
        </p:nvCxnSpPr>
        <p:spPr bwMode="auto">
          <a:xfrm>
            <a:off x="468313" y="3859213"/>
            <a:ext cx="1584325" cy="0"/>
          </a:xfrm>
          <a:prstGeom prst="line">
            <a:avLst/>
          </a:prstGeom>
          <a:ln w="47625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/>
          <p:cNvCxnSpPr/>
          <p:nvPr/>
        </p:nvCxnSpPr>
        <p:spPr bwMode="auto">
          <a:xfrm flipV="1">
            <a:off x="4429125" y="3822700"/>
            <a:ext cx="3887788" cy="36513"/>
          </a:xfrm>
          <a:prstGeom prst="line">
            <a:avLst/>
          </a:prstGeom>
          <a:ln w="41275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uokaaviosymboli: Liitin 14"/>
          <p:cNvSpPr/>
          <p:nvPr/>
        </p:nvSpPr>
        <p:spPr bwMode="auto">
          <a:xfrm>
            <a:off x="6372200" y="3717032"/>
            <a:ext cx="217487" cy="215900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7" name="Vuokaaviosymboli: Liitin 16"/>
          <p:cNvSpPr/>
          <p:nvPr/>
        </p:nvSpPr>
        <p:spPr bwMode="auto">
          <a:xfrm>
            <a:off x="3132138" y="2935288"/>
            <a:ext cx="215900" cy="215900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8" name="Vuokaaviosymboli: Liitin 17"/>
          <p:cNvSpPr/>
          <p:nvPr/>
        </p:nvSpPr>
        <p:spPr bwMode="auto">
          <a:xfrm>
            <a:off x="3109913" y="2133600"/>
            <a:ext cx="215900" cy="21590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9" name="Vuokaaviosymboli: Liitin 18"/>
          <p:cNvSpPr/>
          <p:nvPr/>
        </p:nvSpPr>
        <p:spPr bwMode="auto">
          <a:xfrm>
            <a:off x="4932040" y="3738298"/>
            <a:ext cx="215900" cy="2159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0" name="Vuokaaviosymboli: Liitin 19"/>
          <p:cNvSpPr/>
          <p:nvPr/>
        </p:nvSpPr>
        <p:spPr bwMode="auto">
          <a:xfrm>
            <a:off x="1620838" y="3751263"/>
            <a:ext cx="215900" cy="21590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1" name="Pyöristetty suorakulmio 20"/>
          <p:cNvSpPr/>
          <p:nvPr/>
        </p:nvSpPr>
        <p:spPr bwMode="auto">
          <a:xfrm>
            <a:off x="2803525" y="2513013"/>
            <a:ext cx="863600" cy="360362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2" name="Tekstikehys 21"/>
          <p:cNvSpPr txBox="1"/>
          <p:nvPr/>
        </p:nvSpPr>
        <p:spPr bwMode="auto">
          <a:xfrm>
            <a:off x="2792413" y="2463800"/>
            <a:ext cx="850900" cy="4238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200" b="1" dirty="0">
                <a:latin typeface="+mn-lt"/>
                <a:cs typeface="+mn-cs"/>
              </a:rPr>
              <a:t>Korteojan </a:t>
            </a:r>
          </a:p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200" b="1" dirty="0">
                <a:latin typeface="+mn-lt"/>
                <a:cs typeface="+mn-cs"/>
              </a:rPr>
              <a:t>kosteikko</a:t>
            </a:r>
          </a:p>
        </p:txBody>
      </p:sp>
      <p:sp>
        <p:nvSpPr>
          <p:cNvPr id="23" name="Pyöristetty suorakulmio 22"/>
          <p:cNvSpPr/>
          <p:nvPr/>
        </p:nvSpPr>
        <p:spPr bwMode="auto">
          <a:xfrm>
            <a:off x="5220072" y="3645024"/>
            <a:ext cx="864096" cy="360363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4" name="Tekstikehys 23"/>
          <p:cNvSpPr txBox="1"/>
          <p:nvPr/>
        </p:nvSpPr>
        <p:spPr bwMode="auto">
          <a:xfrm>
            <a:off x="5292080" y="3645024"/>
            <a:ext cx="805029" cy="3744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100" b="1" dirty="0" smtClean="0">
                <a:latin typeface="+mn-lt"/>
                <a:cs typeface="+mn-cs"/>
              </a:rPr>
              <a:t>Kalamäen </a:t>
            </a:r>
          </a:p>
          <a:p>
            <a:pPr fontAlgn="auto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100" b="1" dirty="0" smtClean="0">
                <a:latin typeface="+mn-lt"/>
                <a:cs typeface="+mn-cs"/>
              </a:rPr>
              <a:t>kosteikko</a:t>
            </a:r>
            <a:endParaRPr lang="fi-FI" sz="1100" b="1" dirty="0">
              <a:latin typeface="+mn-lt"/>
              <a:cs typeface="+mn-cs"/>
            </a:endParaRPr>
          </a:p>
        </p:txBody>
      </p:sp>
      <p:sp>
        <p:nvSpPr>
          <p:cNvPr id="33" name="Suorakulmio 32"/>
          <p:cNvSpPr/>
          <p:nvPr/>
        </p:nvSpPr>
        <p:spPr>
          <a:xfrm>
            <a:off x="1187450" y="6300788"/>
            <a:ext cx="6048375" cy="14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2072" name="Tekstikehys 52"/>
          <p:cNvSpPr txBox="1">
            <a:spLocks noChangeArrowheads="1"/>
          </p:cNvSpPr>
          <p:nvPr/>
        </p:nvSpPr>
        <p:spPr bwMode="auto">
          <a:xfrm>
            <a:off x="611188" y="3919538"/>
            <a:ext cx="1012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i="1" dirty="0" err="1">
                <a:solidFill>
                  <a:schemeClr val="accent1"/>
                </a:solidFill>
                <a:latin typeface="Calibri" pitchFamily="34" charset="0"/>
              </a:rPr>
              <a:t>Jäälinoja</a:t>
            </a:r>
            <a:endParaRPr lang="fi-FI" i="1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2073" name="Tekstikehys 53"/>
          <p:cNvSpPr txBox="1">
            <a:spLocks noChangeArrowheads="1"/>
          </p:cNvSpPr>
          <p:nvPr/>
        </p:nvSpPr>
        <p:spPr bwMode="auto">
          <a:xfrm>
            <a:off x="6948488" y="3832225"/>
            <a:ext cx="12684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i="1">
                <a:solidFill>
                  <a:schemeClr val="accent1"/>
                </a:solidFill>
                <a:latin typeface="Calibri" pitchFamily="34" charset="0"/>
              </a:rPr>
              <a:t>Saarisenoja</a:t>
            </a:r>
          </a:p>
        </p:txBody>
      </p:sp>
      <p:sp>
        <p:nvSpPr>
          <p:cNvPr id="2075" name="Tekstikehys 56"/>
          <p:cNvSpPr txBox="1">
            <a:spLocks noChangeArrowheads="1"/>
          </p:cNvSpPr>
          <p:nvPr/>
        </p:nvSpPr>
        <p:spPr bwMode="auto">
          <a:xfrm rot="-5400000">
            <a:off x="2540794" y="1491457"/>
            <a:ext cx="974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i="1">
                <a:solidFill>
                  <a:schemeClr val="accent1"/>
                </a:solidFill>
                <a:latin typeface="Calibri" pitchFamily="34" charset="0"/>
              </a:rPr>
              <a:t>Korteoja</a:t>
            </a:r>
          </a:p>
        </p:txBody>
      </p:sp>
      <p:sp>
        <p:nvSpPr>
          <p:cNvPr id="2076" name="Tekstikehys 58"/>
          <p:cNvSpPr txBox="1">
            <a:spLocks noChangeArrowheads="1"/>
          </p:cNvSpPr>
          <p:nvPr/>
        </p:nvSpPr>
        <p:spPr bwMode="auto">
          <a:xfrm>
            <a:off x="0" y="0"/>
            <a:ext cx="4272323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800" b="1" dirty="0" err="1">
                <a:solidFill>
                  <a:schemeClr val="tx2"/>
                </a:solidFill>
                <a:latin typeface="Calibri" pitchFamily="34" charset="0"/>
              </a:rPr>
              <a:t>Jäälin</a:t>
            </a:r>
            <a:r>
              <a:rPr lang="fi-FI" sz="2800" b="1" dirty="0">
                <a:solidFill>
                  <a:schemeClr val="tx2"/>
                </a:solidFill>
                <a:latin typeface="Calibri" pitchFamily="34" charset="0"/>
              </a:rPr>
              <a:t> vesien tarkkailu </a:t>
            </a:r>
            <a:r>
              <a:rPr lang="fi-FI" sz="2800" b="1" dirty="0" smtClean="0">
                <a:solidFill>
                  <a:schemeClr val="tx2"/>
                </a:solidFill>
                <a:latin typeface="Calibri" pitchFamily="34" charset="0"/>
              </a:rPr>
              <a:t>2018</a:t>
            </a:r>
          </a:p>
          <a:p>
            <a:r>
              <a:rPr lang="fi-FI" b="1" dirty="0" smtClean="0">
                <a:solidFill>
                  <a:schemeClr val="tx2"/>
                </a:solidFill>
                <a:latin typeface="Calibri" pitchFamily="34" charset="0"/>
              </a:rPr>
              <a:t>Fosfaattifosfori (suodatettu µg/l)</a:t>
            </a:r>
            <a:endParaRPr lang="fi-FI" b="1" dirty="0">
              <a:solidFill>
                <a:schemeClr val="tx2"/>
              </a:solidFill>
              <a:latin typeface="Calibri" pitchFamily="34" charset="0"/>
            </a:endParaRPr>
          </a:p>
        </p:txBody>
      </p:sp>
      <p:grpSp>
        <p:nvGrpSpPr>
          <p:cNvPr id="2" name="Ryhmä 72"/>
          <p:cNvGrpSpPr/>
          <p:nvPr/>
        </p:nvGrpSpPr>
        <p:grpSpPr>
          <a:xfrm>
            <a:off x="6660232" y="4941168"/>
            <a:ext cx="2257105" cy="1629762"/>
            <a:chOff x="6588125" y="4508500"/>
            <a:chExt cx="2257105" cy="1629762"/>
          </a:xfrm>
        </p:grpSpPr>
        <p:sp>
          <p:nvSpPr>
            <p:cNvPr id="2077" name="Tekstikehys 61"/>
            <p:cNvSpPr txBox="1">
              <a:spLocks noChangeArrowheads="1"/>
            </p:cNvSpPr>
            <p:nvPr/>
          </p:nvSpPr>
          <p:spPr bwMode="auto">
            <a:xfrm>
              <a:off x="6588125" y="4508500"/>
              <a:ext cx="10382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i-FI" sz="1200" b="1">
                  <a:latin typeface="Calibri" pitchFamily="34" charset="0"/>
                </a:rPr>
                <a:t>Näytepisteet:</a:t>
              </a:r>
            </a:p>
          </p:txBody>
        </p:sp>
        <p:grpSp>
          <p:nvGrpSpPr>
            <p:cNvPr id="3" name="Ryhmä 85"/>
            <p:cNvGrpSpPr>
              <a:grpSpLocks/>
            </p:cNvGrpSpPr>
            <p:nvPr/>
          </p:nvGrpSpPr>
          <p:grpSpPr bwMode="auto">
            <a:xfrm>
              <a:off x="6724650" y="4770438"/>
              <a:ext cx="1477963" cy="261937"/>
              <a:chOff x="6692131" y="4771040"/>
              <a:chExt cx="1478493" cy="261610"/>
            </a:xfrm>
          </p:grpSpPr>
          <p:sp>
            <p:nvSpPr>
              <p:cNvPr id="61" name="Vuokaaviosymboli: Liitin 60"/>
              <p:cNvSpPr/>
              <p:nvPr/>
            </p:nvSpPr>
            <p:spPr>
              <a:xfrm>
                <a:off x="6692131" y="4805921"/>
                <a:ext cx="215977" cy="215630"/>
              </a:xfrm>
              <a:prstGeom prst="flowChartConnecto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9" name="Tekstikehys 62"/>
              <p:cNvSpPr txBox="1">
                <a:spLocks noChangeArrowheads="1"/>
              </p:cNvSpPr>
              <p:nvPr/>
            </p:nvSpPr>
            <p:spPr bwMode="auto">
              <a:xfrm>
                <a:off x="6932785" y="4771040"/>
                <a:ext cx="1237839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>
                    <a:latin typeface="Calibri" pitchFamily="34" charset="0"/>
                  </a:rPr>
                  <a:t>Jäälinjärvi, lähtevä</a:t>
                </a:r>
              </a:p>
            </p:txBody>
          </p:sp>
        </p:grpSp>
        <p:grpSp>
          <p:nvGrpSpPr>
            <p:cNvPr id="5" name="Ryhmä 84"/>
            <p:cNvGrpSpPr>
              <a:grpSpLocks/>
            </p:cNvGrpSpPr>
            <p:nvPr/>
          </p:nvGrpSpPr>
          <p:grpSpPr bwMode="auto">
            <a:xfrm>
              <a:off x="6713538" y="5037138"/>
              <a:ext cx="2008187" cy="261937"/>
              <a:chOff x="6692131" y="5016540"/>
              <a:chExt cx="2008072" cy="261610"/>
            </a:xfrm>
          </p:grpSpPr>
          <p:sp>
            <p:nvSpPr>
              <p:cNvPr id="64" name="Vuokaaviosymboli: Liitin 63"/>
              <p:cNvSpPr/>
              <p:nvPr/>
            </p:nvSpPr>
            <p:spPr>
              <a:xfrm>
                <a:off x="6692131" y="5053006"/>
                <a:ext cx="215888" cy="215630"/>
              </a:xfrm>
              <a:prstGeom prst="flowChartConnector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7" name="Tekstikehys 64"/>
              <p:cNvSpPr txBox="1">
                <a:spLocks noChangeArrowheads="1"/>
              </p:cNvSpPr>
              <p:nvPr/>
            </p:nvSpPr>
            <p:spPr bwMode="auto">
              <a:xfrm>
                <a:off x="6922152" y="5016540"/>
                <a:ext cx="1778051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>
                    <a:latin typeface="Calibri" pitchFamily="34" charset="0"/>
                  </a:rPr>
                  <a:t>Korteoja, Heikkisentien silta</a:t>
                </a:r>
              </a:p>
            </p:txBody>
          </p:sp>
        </p:grpSp>
        <p:grpSp>
          <p:nvGrpSpPr>
            <p:cNvPr id="7" name="Ryhmä 83"/>
            <p:cNvGrpSpPr>
              <a:grpSpLocks/>
            </p:cNvGrpSpPr>
            <p:nvPr/>
          </p:nvGrpSpPr>
          <p:grpSpPr bwMode="auto">
            <a:xfrm>
              <a:off x="6718290" y="5589589"/>
              <a:ext cx="2126940" cy="548673"/>
              <a:chOff x="6703432" y="5269309"/>
              <a:chExt cx="2126846" cy="548397"/>
            </a:xfrm>
          </p:grpSpPr>
          <p:sp>
            <p:nvSpPr>
              <p:cNvPr id="66" name="Vuokaaviosymboli: Liitin 65"/>
              <p:cNvSpPr/>
              <p:nvPr/>
            </p:nvSpPr>
            <p:spPr>
              <a:xfrm>
                <a:off x="6703432" y="5308976"/>
                <a:ext cx="215890" cy="215791"/>
              </a:xfrm>
              <a:prstGeom prst="flowChartConnector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1" name="Tekstikehys 66"/>
              <p:cNvSpPr txBox="1">
                <a:spLocks noChangeArrowheads="1"/>
              </p:cNvSpPr>
              <p:nvPr/>
            </p:nvSpPr>
            <p:spPr bwMode="auto">
              <a:xfrm>
                <a:off x="6916365" y="5269309"/>
                <a:ext cx="173477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 dirty="0">
                    <a:latin typeface="Calibri" pitchFamily="34" charset="0"/>
                  </a:rPr>
                  <a:t>Saarisenoja, Kalamäen silta</a:t>
                </a:r>
              </a:p>
            </p:txBody>
          </p:sp>
          <p:sp>
            <p:nvSpPr>
              <p:cNvPr id="70" name="Vuokaaviosymboli: Liitin 69"/>
              <p:cNvSpPr/>
              <p:nvPr/>
            </p:nvSpPr>
            <p:spPr>
              <a:xfrm>
                <a:off x="6706646" y="5566856"/>
                <a:ext cx="215890" cy="217378"/>
              </a:xfrm>
              <a:prstGeom prst="flowChartConnector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105" name="Tekstikehys 70"/>
              <p:cNvSpPr txBox="1">
                <a:spLocks noChangeArrowheads="1"/>
              </p:cNvSpPr>
              <p:nvPr/>
            </p:nvSpPr>
            <p:spPr bwMode="auto">
              <a:xfrm>
                <a:off x="6914454" y="5556228"/>
                <a:ext cx="1915824" cy="2614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 dirty="0">
                    <a:latin typeface="Calibri" pitchFamily="34" charset="0"/>
                  </a:rPr>
                  <a:t>Saarisenoja </a:t>
                </a:r>
                <a:r>
                  <a:rPr lang="fi-FI" sz="1100" dirty="0" smtClean="0">
                    <a:latin typeface="Calibri" pitchFamily="34" charset="0"/>
                  </a:rPr>
                  <a:t>Kalamäen yläpuoli</a:t>
                </a:r>
                <a:endParaRPr lang="fi-FI" sz="1100" dirty="0">
                  <a:latin typeface="Calibri" pitchFamily="34" charset="0"/>
                </a:endParaRPr>
              </a:p>
            </p:txBody>
          </p:sp>
        </p:grpSp>
        <p:grpSp>
          <p:nvGrpSpPr>
            <p:cNvPr id="8" name="Ryhmä 79"/>
            <p:cNvGrpSpPr>
              <a:grpSpLocks/>
            </p:cNvGrpSpPr>
            <p:nvPr/>
          </p:nvGrpSpPr>
          <p:grpSpPr bwMode="auto">
            <a:xfrm>
              <a:off x="6705600" y="5300663"/>
              <a:ext cx="1960563" cy="261937"/>
              <a:chOff x="6702764" y="6021288"/>
              <a:chExt cx="1961393" cy="261610"/>
            </a:xfrm>
          </p:grpSpPr>
          <p:sp>
            <p:nvSpPr>
              <p:cNvPr id="72" name="Vuokaaviosymboli: Liitin 71"/>
              <p:cNvSpPr/>
              <p:nvPr/>
            </p:nvSpPr>
            <p:spPr>
              <a:xfrm>
                <a:off x="6702764" y="6060925"/>
                <a:ext cx="215991" cy="217216"/>
              </a:xfrm>
              <a:prstGeom prst="flowChart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i-FI"/>
              </a:p>
            </p:txBody>
          </p:sp>
          <p:sp>
            <p:nvSpPr>
              <p:cNvPr id="2099" name="Tekstikehys 72"/>
              <p:cNvSpPr txBox="1">
                <a:spLocks noChangeArrowheads="1"/>
              </p:cNvSpPr>
              <p:nvPr/>
            </p:nvSpPr>
            <p:spPr bwMode="auto">
              <a:xfrm>
                <a:off x="6889312" y="6021288"/>
                <a:ext cx="1774845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i-FI" sz="1100" dirty="0">
                    <a:latin typeface="Calibri" pitchFamily="34" charset="0"/>
                  </a:rPr>
                  <a:t>Korteoja, kosteikon yläpuoli</a:t>
                </a:r>
              </a:p>
            </p:txBody>
          </p:sp>
        </p:grpSp>
      </p:grpSp>
      <p:sp>
        <p:nvSpPr>
          <p:cNvPr id="51" name="Suorakulmio 50"/>
          <p:cNvSpPr/>
          <p:nvPr/>
        </p:nvSpPr>
        <p:spPr>
          <a:xfrm>
            <a:off x="8388350" y="3068638"/>
            <a:ext cx="358775" cy="28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6113" y="0"/>
            <a:ext cx="2787887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7" name="Kaavio 46"/>
          <p:cNvGraphicFramePr/>
          <p:nvPr/>
        </p:nvGraphicFramePr>
        <p:xfrm>
          <a:off x="0" y="1052736"/>
          <a:ext cx="1043608" cy="259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8" name="Kaavio 47"/>
          <p:cNvGraphicFramePr/>
          <p:nvPr/>
        </p:nvGraphicFramePr>
        <p:xfrm>
          <a:off x="5076056" y="980728"/>
          <a:ext cx="1008112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1" name="Kaavio 40"/>
          <p:cNvGraphicFramePr/>
          <p:nvPr/>
        </p:nvGraphicFramePr>
        <p:xfrm>
          <a:off x="827584" y="1556792"/>
          <a:ext cx="1008112" cy="2095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2" name="Kaavio 41"/>
          <p:cNvGraphicFramePr/>
          <p:nvPr/>
        </p:nvGraphicFramePr>
        <p:xfrm>
          <a:off x="1547664" y="548680"/>
          <a:ext cx="1008112" cy="310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3" name="Kaavio 42"/>
          <p:cNvGraphicFramePr/>
          <p:nvPr/>
        </p:nvGraphicFramePr>
        <p:xfrm>
          <a:off x="5796136" y="1988840"/>
          <a:ext cx="1180331" cy="1519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4" name="Kaavio 43"/>
          <p:cNvGraphicFramePr/>
          <p:nvPr/>
        </p:nvGraphicFramePr>
        <p:xfrm>
          <a:off x="6660232" y="2492896"/>
          <a:ext cx="1080120" cy="1015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116</Words>
  <Application>Microsoft Office PowerPoint</Application>
  <PresentationFormat>Näytössä katseltava diaesitys (4:3)</PresentationFormat>
  <Paragraphs>49</Paragraphs>
  <Slides>4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5" baseType="lpstr">
      <vt:lpstr>Office-teema</vt:lpstr>
      <vt:lpstr>Dia 1</vt:lpstr>
      <vt:lpstr>Dia 2</vt:lpstr>
      <vt:lpstr>Dia 3</vt:lpstr>
      <vt:lpstr>Dia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birger</dc:creator>
  <cp:lastModifiedBy>birger</cp:lastModifiedBy>
  <cp:revision>1</cp:revision>
  <dcterms:created xsi:type="dcterms:W3CDTF">2018-11-05T09:55:06Z</dcterms:created>
  <dcterms:modified xsi:type="dcterms:W3CDTF">2018-11-05T10:00:29Z</dcterms:modified>
</cp:coreProperties>
</file>